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oppins Bold" charset="1" panose="00000800000000000000"/>
      <p:regular r:id="rId12"/>
    </p:embeddedFont>
    <p:embeddedFont>
      <p:font typeface="Poppins" charset="1" panose="00000500000000000000"/>
      <p:regular r:id="rId13"/>
    </p:embeddedFont>
    <p:embeddedFont>
      <p:font typeface="Open Sans Bold" charset="1" panose="020B0806030504020204"/>
      <p:regular r:id="rId14"/>
    </p:embeddedFont>
    <p:embeddedFont>
      <p:font typeface="Open Sans" charset="1" panose="020B06060305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43590" y="-1245563"/>
            <a:ext cx="22721719" cy="11532563"/>
            <a:chOff x="0" y="0"/>
            <a:chExt cx="5984321" cy="30373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84321" cy="3037383"/>
            </a:xfrm>
            <a:custGeom>
              <a:avLst/>
              <a:gdLst/>
              <a:ahLst/>
              <a:cxnLst/>
              <a:rect r="r" b="b" t="t" l="l"/>
              <a:pathLst>
                <a:path h="3037383" w="5984321">
                  <a:moveTo>
                    <a:pt x="0" y="0"/>
                  </a:moveTo>
                  <a:lnTo>
                    <a:pt x="5984321" y="0"/>
                  </a:lnTo>
                  <a:lnTo>
                    <a:pt x="5984321" y="3037383"/>
                  </a:lnTo>
                  <a:lnTo>
                    <a:pt x="0" y="3037383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984321" cy="3094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29286" y="1672979"/>
            <a:ext cx="13066873" cy="303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US" b="true" sz="129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PROGRESS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77649" y="9808964"/>
            <a:ext cx="6360329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Khongorzul 202355502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788" y="-177024"/>
            <a:ext cx="7097803" cy="11057957"/>
          </a:xfrm>
          <a:custGeom>
            <a:avLst/>
            <a:gdLst/>
            <a:ahLst/>
            <a:cxnLst/>
            <a:rect r="r" b="b" t="t" l="l"/>
            <a:pathLst>
              <a:path h="11057957" w="7097803">
                <a:moveTo>
                  <a:pt x="0" y="0"/>
                </a:moveTo>
                <a:lnTo>
                  <a:pt x="7097803" y="0"/>
                </a:lnTo>
                <a:lnTo>
                  <a:pt x="7097803" y="11057957"/>
                </a:lnTo>
                <a:lnTo>
                  <a:pt x="0" y="110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t="0" r="-22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77024"/>
            <a:ext cx="7454365" cy="10601584"/>
            <a:chOff x="0" y="0"/>
            <a:chExt cx="1963290" cy="2792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3290" cy="2792187"/>
            </a:xfrm>
            <a:custGeom>
              <a:avLst/>
              <a:gdLst/>
              <a:ahLst/>
              <a:cxnLst/>
              <a:rect r="r" b="b" t="t" l="l"/>
              <a:pathLst>
                <a:path h="2792187" w="1963290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71709" y="0"/>
            <a:ext cx="7325645" cy="12860897"/>
          </a:xfrm>
          <a:custGeom>
            <a:avLst/>
            <a:gdLst/>
            <a:ahLst/>
            <a:cxnLst/>
            <a:rect r="r" b="b" t="t" l="l"/>
            <a:pathLst>
              <a:path h="12860897" w="7325645">
                <a:moveTo>
                  <a:pt x="0" y="0"/>
                </a:moveTo>
                <a:lnTo>
                  <a:pt x="7325645" y="0"/>
                </a:lnTo>
                <a:lnTo>
                  <a:pt x="7325645" y="12860897"/>
                </a:lnTo>
                <a:lnTo>
                  <a:pt x="0" y="1286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491" t="0" r="-1388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75169" y="639871"/>
            <a:ext cx="8011990" cy="215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COMPLETED WORK SO FAR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86901" y="3247241"/>
            <a:ext cx="9988526" cy="624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147" indent="-250074" lvl="1">
              <a:lnSpc>
                <a:spcPts val="3127"/>
              </a:lnSpc>
              <a:buFont typeface="Arial"/>
              <a:buChar char="•"/>
            </a:pPr>
            <a:r>
              <a:rPr lang="en-US" b="true" sz="2316" spc="1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Interface Design: </a:t>
            </a:r>
            <a:r>
              <a:rPr lang="en-US" sz="2316" spc="1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Layout with sections including header, navigation bar, main dashboard, and footer.</a:t>
            </a:r>
          </a:p>
          <a:p>
            <a:pPr algn="l" marL="500147" indent="-250074" lvl="1">
              <a:lnSpc>
                <a:spcPts val="3127"/>
              </a:lnSpc>
              <a:buFont typeface="Arial"/>
              <a:buChar char="•"/>
            </a:pPr>
            <a:r>
              <a:rPr lang="en-US" b="true" sz="2316" spc="1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Display:</a:t>
            </a:r>
          </a:p>
          <a:p>
            <a:pPr algn="l" marL="1000295" indent="-333432" lvl="2">
              <a:lnSpc>
                <a:spcPts val="3127"/>
              </a:lnSpc>
              <a:buFont typeface="Arial"/>
              <a:buChar char="⚬"/>
            </a:pPr>
            <a:r>
              <a:rPr lang="en-US" sz="2316" spc="1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Real-time visualization of Temperature, Humidity, PM2.5, PM10, NOx, NH3, SO2, VOC, etc.</a:t>
            </a:r>
          </a:p>
          <a:p>
            <a:pPr algn="l" marL="1000295" indent="-333432" lvl="2">
              <a:lnSpc>
                <a:spcPts val="3127"/>
              </a:lnSpc>
              <a:buFont typeface="Arial"/>
              <a:buChar char="⚬"/>
            </a:pPr>
            <a:r>
              <a:rPr lang="en-US" sz="2316" spc="1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 organized using cards or tables for easy interpretation.</a:t>
            </a:r>
          </a:p>
          <a:p>
            <a:pPr algn="l" marL="500147" indent="-250074" lvl="1">
              <a:lnSpc>
                <a:spcPts val="3127"/>
              </a:lnSpc>
              <a:buFont typeface="Arial"/>
              <a:buChar char="•"/>
            </a:pPr>
            <a:r>
              <a:rPr lang="en-US" b="true" sz="2316" spc="1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Interactive Globe Visualization:</a:t>
            </a:r>
            <a:r>
              <a:rPr lang="en-US" sz="2316" spc="1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Users can search for specific cities and view air quality data using Globe.js.</a:t>
            </a:r>
          </a:p>
          <a:p>
            <a:pPr algn="l" marL="500147" indent="-250074" lvl="1">
              <a:lnSpc>
                <a:spcPts val="3127"/>
              </a:lnSpc>
              <a:buFont typeface="Arial"/>
              <a:buChar char="•"/>
            </a:pPr>
            <a:r>
              <a:rPr lang="en-US" b="true" sz="2316" spc="1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City Search: </a:t>
            </a:r>
            <a:r>
              <a:rPr lang="en-US" sz="2316" spc="1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Implemented search functionality for city-specific air quality information.</a:t>
            </a:r>
          </a:p>
          <a:p>
            <a:pPr algn="l" marL="500147" indent="-250074" lvl="1">
              <a:lnSpc>
                <a:spcPts val="3127"/>
              </a:lnSpc>
              <a:buFont typeface="Arial"/>
              <a:buChar char="•"/>
            </a:pPr>
            <a:r>
              <a:rPr lang="en-US" b="true" sz="2316" spc="1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AQI Details Display: </a:t>
            </a:r>
            <a:r>
              <a:rPr lang="en-US" sz="2316" spc="1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Shows pollutants and weather conditions for selected cities.</a:t>
            </a:r>
          </a:p>
          <a:p>
            <a:pPr algn="l" marL="500147" indent="-250074" lvl="1">
              <a:lnSpc>
                <a:spcPts val="3127"/>
              </a:lnSpc>
              <a:buFont typeface="Arial"/>
              <a:buChar char="•"/>
            </a:pPr>
            <a:r>
              <a:rPr lang="en-US" b="true" sz="2316" spc="13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Ranking Feature: </a:t>
            </a:r>
            <a:r>
              <a:rPr lang="en-US" sz="2316" spc="13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Display of the most polluted cities based on real-time AQI data.</a:t>
            </a:r>
          </a:p>
          <a:p>
            <a:pPr algn="l" marL="0" indent="0" lvl="0">
              <a:lnSpc>
                <a:spcPts val="31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785" y="1028700"/>
            <a:ext cx="15382430" cy="8229600"/>
          </a:xfrm>
          <a:custGeom>
            <a:avLst/>
            <a:gdLst/>
            <a:ahLst/>
            <a:cxnLst/>
            <a:rect r="r" b="b" t="t" l="l"/>
            <a:pathLst>
              <a:path h="8229600" w="15382430">
                <a:moveTo>
                  <a:pt x="0" y="0"/>
                </a:moveTo>
                <a:lnTo>
                  <a:pt x="15382430" y="0"/>
                </a:lnTo>
                <a:lnTo>
                  <a:pt x="15382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788" y="-177024"/>
            <a:ext cx="7097803" cy="11057957"/>
          </a:xfrm>
          <a:custGeom>
            <a:avLst/>
            <a:gdLst/>
            <a:ahLst/>
            <a:cxnLst/>
            <a:rect r="r" b="b" t="t" l="l"/>
            <a:pathLst>
              <a:path h="11057957" w="7097803">
                <a:moveTo>
                  <a:pt x="0" y="0"/>
                </a:moveTo>
                <a:lnTo>
                  <a:pt x="7097803" y="0"/>
                </a:lnTo>
                <a:lnTo>
                  <a:pt x="7097803" y="11057957"/>
                </a:lnTo>
                <a:lnTo>
                  <a:pt x="0" y="110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t="0" r="-22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77024"/>
            <a:ext cx="7454365" cy="10601584"/>
            <a:chOff x="0" y="0"/>
            <a:chExt cx="1963290" cy="2792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3290" cy="2792187"/>
            </a:xfrm>
            <a:custGeom>
              <a:avLst/>
              <a:gdLst/>
              <a:ahLst/>
              <a:cxnLst/>
              <a:rect r="r" b="b" t="t" l="l"/>
              <a:pathLst>
                <a:path h="2792187" w="1963290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354808" y="0"/>
            <a:ext cx="8294823" cy="10617977"/>
          </a:xfrm>
          <a:custGeom>
            <a:avLst/>
            <a:gdLst/>
            <a:ahLst/>
            <a:cxnLst/>
            <a:rect r="r" b="b" t="t" l="l"/>
            <a:pathLst>
              <a:path h="10617977" w="8294823">
                <a:moveTo>
                  <a:pt x="0" y="0"/>
                </a:moveTo>
                <a:lnTo>
                  <a:pt x="8294823" y="0"/>
                </a:lnTo>
                <a:lnTo>
                  <a:pt x="8294823" y="10617977"/>
                </a:lnTo>
                <a:lnTo>
                  <a:pt x="0" y="10617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005" t="0" r="-4600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177024"/>
            <a:ext cx="7929829" cy="11272527"/>
          </a:xfrm>
          <a:custGeom>
            <a:avLst/>
            <a:gdLst/>
            <a:ahLst/>
            <a:cxnLst/>
            <a:rect r="r" b="b" t="t" l="l"/>
            <a:pathLst>
              <a:path h="11272527" w="7929829">
                <a:moveTo>
                  <a:pt x="0" y="0"/>
                </a:moveTo>
                <a:lnTo>
                  <a:pt x="7929829" y="0"/>
                </a:lnTo>
                <a:lnTo>
                  <a:pt x="7929829" y="11272527"/>
                </a:lnTo>
                <a:lnTo>
                  <a:pt x="0" y="11272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177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95420" y="656981"/>
            <a:ext cx="9165795" cy="215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 Implemented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5420" y="3267416"/>
            <a:ext cx="8663880" cy="6419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99"/>
              </a:lnSpc>
            </a:pPr>
            <a:r>
              <a:rPr lang="en-US" b="true" sz="2517" spc="15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Data Updates: </a:t>
            </a:r>
            <a:r>
              <a:rPr lang="en-US" sz="2517" spc="1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Used stored CSV data for simulations; integrated real-time JSON data updates.</a:t>
            </a:r>
          </a:p>
          <a:p>
            <a:pPr algn="just">
              <a:lnSpc>
                <a:spcPts val="3399"/>
              </a:lnSpc>
            </a:pPr>
          </a:p>
          <a:p>
            <a:pPr algn="just">
              <a:lnSpc>
                <a:spcPts val="3399"/>
              </a:lnSpc>
            </a:pPr>
            <a:r>
              <a:rPr lang="en-US" b="true" sz="2517" spc="15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APIs Used:</a:t>
            </a:r>
            <a:r>
              <a:rPr lang="en-US" sz="2517" spc="1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Integrated with OpenWeatherMap API to fetch real-time air quality, temperature, humidity, and other pollutant data.</a:t>
            </a:r>
          </a:p>
          <a:p>
            <a:pPr algn="just">
              <a:lnSpc>
                <a:spcPts val="3399"/>
              </a:lnSpc>
            </a:pPr>
          </a:p>
          <a:p>
            <a:pPr algn="just">
              <a:lnSpc>
                <a:spcPts val="3399"/>
              </a:lnSpc>
            </a:pPr>
            <a:r>
              <a:rPr lang="en-US" b="true" sz="2517" spc="15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Basic Globe Interaction: </a:t>
            </a:r>
            <a:r>
              <a:rPr lang="en-US" sz="2517" spc="1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Users can rotate and zoom in/out on the globe using Globe.js for visualization</a:t>
            </a:r>
            <a:r>
              <a:rPr lang="en-US" b="true" sz="2517" spc="15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  <a:p>
            <a:pPr algn="just">
              <a:lnSpc>
                <a:spcPts val="3399"/>
              </a:lnSpc>
            </a:pPr>
          </a:p>
          <a:p>
            <a:pPr algn="just" marL="0" indent="0" lvl="0">
              <a:lnSpc>
                <a:spcPts val="3399"/>
              </a:lnSpc>
              <a:spcBef>
                <a:spcPct val="0"/>
              </a:spcBef>
            </a:pPr>
            <a:r>
              <a:rPr lang="en-US" b="true" sz="2517" spc="15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Search Functionality: </a:t>
            </a:r>
            <a:r>
              <a:rPr lang="en-US" sz="2517" spc="15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Users can search for cities to view air quality data, and the globe automatically rotates to the selected city.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7788" y="-177024"/>
            <a:ext cx="7097803" cy="11057957"/>
          </a:xfrm>
          <a:custGeom>
            <a:avLst/>
            <a:gdLst/>
            <a:ahLst/>
            <a:cxnLst/>
            <a:rect r="r" b="b" t="t" l="l"/>
            <a:pathLst>
              <a:path h="11057957" w="7097803">
                <a:moveTo>
                  <a:pt x="0" y="0"/>
                </a:moveTo>
                <a:lnTo>
                  <a:pt x="7097803" y="0"/>
                </a:lnTo>
                <a:lnTo>
                  <a:pt x="7097803" y="11057957"/>
                </a:lnTo>
                <a:lnTo>
                  <a:pt x="0" y="11057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569" t="0" r="-22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-177024"/>
            <a:ext cx="7454365" cy="10601584"/>
            <a:chOff x="0" y="0"/>
            <a:chExt cx="1963290" cy="27921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3290" cy="2792187"/>
            </a:xfrm>
            <a:custGeom>
              <a:avLst/>
              <a:gdLst/>
              <a:ahLst/>
              <a:cxnLst/>
              <a:rect r="r" b="b" t="t" l="l"/>
              <a:pathLst>
                <a:path h="2792187" w="1963290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354808" y="0"/>
            <a:ext cx="8294823" cy="10617977"/>
          </a:xfrm>
          <a:custGeom>
            <a:avLst/>
            <a:gdLst/>
            <a:ahLst/>
            <a:cxnLst/>
            <a:rect r="r" b="b" t="t" l="l"/>
            <a:pathLst>
              <a:path h="10617977" w="8294823">
                <a:moveTo>
                  <a:pt x="0" y="0"/>
                </a:moveTo>
                <a:lnTo>
                  <a:pt x="8294823" y="0"/>
                </a:lnTo>
                <a:lnTo>
                  <a:pt x="8294823" y="10617977"/>
                </a:lnTo>
                <a:lnTo>
                  <a:pt x="0" y="10617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005" t="0" r="-4600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177024"/>
            <a:ext cx="7929829" cy="11272527"/>
          </a:xfrm>
          <a:custGeom>
            <a:avLst/>
            <a:gdLst/>
            <a:ahLst/>
            <a:cxnLst/>
            <a:rect r="r" b="b" t="t" l="l"/>
            <a:pathLst>
              <a:path h="11272527" w="7929829">
                <a:moveTo>
                  <a:pt x="0" y="0"/>
                </a:moveTo>
                <a:lnTo>
                  <a:pt x="7929829" y="0"/>
                </a:lnTo>
                <a:lnTo>
                  <a:pt x="7929829" y="11272527"/>
                </a:lnTo>
                <a:lnTo>
                  <a:pt x="0" y="11272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177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0620" y="-177024"/>
            <a:ext cx="7950449" cy="10795001"/>
          </a:xfrm>
          <a:custGeom>
            <a:avLst/>
            <a:gdLst/>
            <a:ahLst/>
            <a:cxnLst/>
            <a:rect r="r" b="b" t="t" l="l"/>
            <a:pathLst>
              <a:path h="10795001" w="7950449">
                <a:moveTo>
                  <a:pt x="0" y="0"/>
                </a:moveTo>
                <a:lnTo>
                  <a:pt x="7950449" y="0"/>
                </a:lnTo>
                <a:lnTo>
                  <a:pt x="7950449" y="10795001"/>
                </a:lnTo>
                <a:lnTo>
                  <a:pt x="0" y="10795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368" t="0" r="-4036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95420" y="523479"/>
            <a:ext cx="9165795" cy="315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Upcoming Features &amp; Improvements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95420" y="4210878"/>
            <a:ext cx="9165795" cy="519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0607" indent="-235303" lvl="1">
              <a:lnSpc>
                <a:spcPts val="2942"/>
              </a:lnSpc>
              <a:buFont typeface="Arial"/>
              <a:buChar char="•"/>
            </a:pPr>
            <a:r>
              <a:rPr lang="en-US" b="true" sz="2179" spc="1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Most Polluted Cities Historical Ranking:</a:t>
            </a:r>
            <a:r>
              <a:rPr lang="en-US" sz="2179" spc="13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Plan to show AQI trends for major cities over time.</a:t>
            </a:r>
          </a:p>
          <a:p>
            <a:pPr algn="just">
              <a:lnSpc>
                <a:spcPts val="2942"/>
              </a:lnSpc>
            </a:pPr>
          </a:p>
          <a:p>
            <a:pPr algn="just" marL="470607" indent="-235303" lvl="1">
              <a:lnSpc>
                <a:spcPts val="2942"/>
              </a:lnSpc>
              <a:buFont typeface="Arial"/>
              <a:buChar char="•"/>
            </a:pPr>
            <a:r>
              <a:rPr lang="en-US" b="true" sz="2179" spc="1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More Interactive Globe: </a:t>
            </a:r>
            <a:r>
              <a:rPr lang="en-US" sz="2179" spc="13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Allow users to select specific regions or countries. Improved zoom features and more dynamic visual cues.</a:t>
            </a:r>
          </a:p>
          <a:p>
            <a:pPr algn="just">
              <a:lnSpc>
                <a:spcPts val="2942"/>
              </a:lnSpc>
            </a:pPr>
          </a:p>
          <a:p>
            <a:pPr algn="just" marL="470607" indent="-235303" lvl="1">
              <a:lnSpc>
                <a:spcPts val="2942"/>
              </a:lnSpc>
              <a:buFont typeface="Arial"/>
              <a:buChar char="•"/>
            </a:pPr>
            <a:r>
              <a:rPr lang="en-US" b="true" sz="2179" spc="1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Major Air Pollutants: </a:t>
            </a:r>
            <a:r>
              <a:rPr lang="en-US" sz="2179" spc="13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Adding additional data fields such as CO2, ozone (O3), and VOCs.</a:t>
            </a:r>
          </a:p>
          <a:p>
            <a:pPr algn="just">
              <a:lnSpc>
                <a:spcPts val="2942"/>
              </a:lnSpc>
            </a:pPr>
          </a:p>
          <a:p>
            <a:pPr algn="just" marL="470607" indent="-235303" lvl="1">
              <a:lnSpc>
                <a:spcPts val="2942"/>
              </a:lnSpc>
              <a:buFont typeface="Arial"/>
              <a:buChar char="•"/>
            </a:pPr>
            <a:r>
              <a:rPr lang="en-US" b="true" sz="2179" spc="13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Advanced Visual Representation: </a:t>
            </a:r>
            <a:r>
              <a:rPr lang="en-US" sz="2179" spc="13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Plan to implement Line Charts, Bar Charts, and Doughnut Charts for pollutant analysis, as well as heatmaps for areas with higher pollution levels.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CF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2017" y="3400568"/>
            <a:ext cx="11923966" cy="288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b="true" sz="12023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very much!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DAGW55rz-3g</dc:identifier>
  <dcterms:modified xsi:type="dcterms:W3CDTF">2011-08-01T06:04:30Z</dcterms:modified>
  <cp:revision>1</cp:revision>
  <dc:title>Blue Minimalist Project Presentation</dc:title>
</cp:coreProperties>
</file>